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autoAdjust="0"/>
    <p:restoredTop sz="85169"/>
  </p:normalViewPr>
  <p:slideViewPr>
    <p:cSldViewPr snapToGrid="0" snapToObjects="1">
      <p:cViewPr varScale="1">
        <p:scale>
          <a:sx n="57" d="100"/>
          <a:sy n="57" d="100"/>
        </p:scale>
        <p:origin x="120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615347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69010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ivaniiyer25/Capstone_Data_Scienc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ivaniiyer25/Capstone_Data_Science/blob/main/EDA%20and%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ivaniiyer25/Capstone_Data_Science/blob/main/EDA%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ivaniiyer25/Capstone_Data_Science/blob/main/Interactive%20Visual%20Analytics%20with%20Folium%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ivaniiyer25/Capstone_Data_Science/blob/main/Machine%20Learning%20and%20Predictive%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ivaniiyer25/Capstone_Data_Science/blob/main/Spacex_Data_Collection%20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hivaniiyer25/Capstone_Data_Science/blob/main/SpaceX_Webscrap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747132" y="4761571"/>
            <a:ext cx="2657288"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Shivani Iyer</a:t>
            </a:r>
          </a:p>
          <a:p>
            <a:r>
              <a:rPr lang="en-US" sz="2000" dirty="0">
                <a:solidFill>
                  <a:schemeClr val="bg2"/>
                </a:solidFill>
                <a:latin typeface="Abadi" panose="020B0604020104020204" pitchFamily="34" charset="0"/>
                <a:ea typeface="SF Pro" pitchFamily="2" charset="0"/>
                <a:cs typeface="SF Pro" pitchFamily="2" charset="0"/>
              </a:rPr>
              <a:t>19/03/2024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Perform exploratory data analysis and find the training labels.</a:t>
            </a:r>
          </a:p>
          <a:p>
            <a:r>
              <a:rPr lang="en-US" sz="2200" dirty="0">
                <a:solidFill>
                  <a:schemeClr val="accent3">
                    <a:lumMod val="25000"/>
                  </a:schemeClr>
                </a:solidFill>
                <a:latin typeface="Abadi" panose="020B0604020104020204" pitchFamily="34" charset="0"/>
              </a:rPr>
              <a:t>Calculate the number of launches at each site, number and occurrence of each site</a:t>
            </a:r>
          </a:p>
          <a:p>
            <a:r>
              <a:rPr lang="en-US" sz="2200" dirty="0">
                <a:solidFill>
                  <a:schemeClr val="accent3">
                    <a:lumMod val="25000"/>
                  </a:schemeClr>
                </a:solidFill>
                <a:latin typeface="Abadi" panose="020B0604020104020204" pitchFamily="34" charset="0"/>
              </a:rPr>
              <a:t>Create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https://github.com/shivaniiyer25/Capstone_Data_Science/blob/main/Data%20Wrangling.ipynb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https://github.com/shivaniiyer25/Capstone_Data_Science/blob/main/EDA%20and%20Data%20Visualization.ipynb</a:t>
            </a: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ABAF718A-7E32-91E8-7674-7F2ED262050F}"/>
              </a:ext>
            </a:extLst>
          </p:cNvPr>
          <p:cNvPicPr>
            <a:picLocks noChangeAspect="1"/>
          </p:cNvPicPr>
          <p:nvPr/>
        </p:nvPicPr>
        <p:blipFill>
          <a:blip r:embed="rId4"/>
          <a:stretch>
            <a:fillRect/>
          </a:stretch>
        </p:blipFill>
        <p:spPr>
          <a:xfrm>
            <a:off x="5934796" y="1299573"/>
            <a:ext cx="5481712" cy="3206775"/>
          </a:xfrm>
          <a:prstGeom prst="rect">
            <a:avLst/>
          </a:prstGeom>
        </p:spPr>
      </p:pic>
      <p:pic>
        <p:nvPicPr>
          <p:cNvPr id="11" name="Picture 10">
            <a:extLst>
              <a:ext uri="{FF2B5EF4-FFF2-40B4-BE49-F238E27FC236}">
                <a16:creationId xmlns:a16="http://schemas.microsoft.com/office/drawing/2014/main" id="{C103EC8E-0367-ECB5-1F8E-B60F7123D38E}"/>
              </a:ext>
            </a:extLst>
          </p:cNvPr>
          <p:cNvPicPr>
            <a:picLocks noChangeAspect="1"/>
          </p:cNvPicPr>
          <p:nvPr/>
        </p:nvPicPr>
        <p:blipFill>
          <a:blip r:embed="rId5"/>
          <a:stretch>
            <a:fillRect/>
          </a:stretch>
        </p:blipFill>
        <p:spPr>
          <a:xfrm>
            <a:off x="592557" y="3573541"/>
            <a:ext cx="4961016" cy="310555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96721"/>
            <a:ext cx="9781571" cy="524940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Apply EDA with SQL to get insight from the data. Write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https://github.com/shivaniiyer25/Capstone_Data_Science/blob/main/EDA%20SQL.ipynb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 all launch sites, and add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Use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Build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https://github.com/shivaniiyer25/Capstone_Data_Science/blob/main/Interactive%20Visual%20Analytics%20with%20Folium%20(1).ipynb</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 the data, split 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Find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https://github.com/shivaniiyer25/Capstone_Data_Science/blob/main/Machine%20Learning%20and%20Predictive%20Analysis.ipynb</a:t>
            </a:r>
            <a:endParaRPr lang="en-US" sz="2200" dirty="0">
              <a:solidFill>
                <a:schemeClr val="accent3">
                  <a:lumMod val="25000"/>
                </a:schemeClr>
              </a:solidFill>
              <a:latin typeface="Abadi"/>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The larger the flight number at a launch site greater is the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770011" y="3024554"/>
            <a:ext cx="10171603" cy="263254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observe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376771" y="1935308"/>
            <a:ext cx="7171761" cy="374825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CA926C11-65E1-8081-A671-80AE9FC44967}"/>
              </a:ext>
            </a:extLst>
          </p:cNvPr>
          <p:cNvPicPr>
            <a:picLocks noChangeAspect="1"/>
          </p:cNvPicPr>
          <p:nvPr/>
        </p:nvPicPr>
        <p:blipFill>
          <a:blip r:embed="rId2"/>
          <a:stretch>
            <a:fillRect/>
          </a:stretch>
        </p:blipFill>
        <p:spPr>
          <a:xfrm>
            <a:off x="4818161" y="1779204"/>
            <a:ext cx="6401129" cy="4007056"/>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Using the key word </a:t>
            </a:r>
            <a:r>
              <a:rPr lang="en-US" sz="2200" b="1" dirty="0">
                <a:latin typeface="Abadi" panose="020B0604020104020204" pitchFamily="34" charset="0"/>
              </a:rPr>
              <a:t>DISTINCT</a:t>
            </a:r>
            <a:r>
              <a:rPr lang="en-US" sz="2200" dirty="0">
                <a:latin typeface="Abadi" panose="020B0604020104020204" pitchFamily="34" charset="0"/>
              </a:rPr>
              <a:t> to display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4"/>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images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By using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By selecting the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With the help of the </a:t>
            </a:r>
            <a:r>
              <a:rPr lang="en-US" sz="2000" b="1" dirty="0">
                <a:latin typeface="Abadi" panose="020B0604020104020204" pitchFamily="34" charset="0"/>
              </a:rPr>
              <a:t>GROUP BY </a:t>
            </a:r>
            <a:r>
              <a:rPr lang="en-US" sz="2000" dirty="0">
                <a:latin typeface="Abadi" panose="020B0604020104020204" pitchFamily="34" charset="0"/>
              </a:rPr>
              <a:t>clause determine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2967" y="1403130"/>
            <a:ext cx="10515599" cy="5454869"/>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marL="457200" lvl="1" indent="0" algn="just">
              <a:lnSpc>
                <a:spcPct val="100000"/>
              </a:lnSpc>
              <a:spcBef>
                <a:spcPts val="1400"/>
              </a:spcBef>
              <a:buNone/>
            </a:pPr>
            <a:r>
              <a:rPr lang="en-US" sz="1900" dirty="0">
                <a:solidFill>
                  <a:schemeClr val="accent3">
                    <a:lumMod val="25000"/>
                  </a:schemeClr>
                </a:solidFill>
                <a:latin typeface="Abadi" panose="020B0604020104020204" pitchFamily="34" charset="0"/>
              </a:rPr>
              <a:t>         Data collection was done using get request to the SpaceX API.</a:t>
            </a:r>
          </a:p>
          <a:p>
            <a:pPr marL="457200" lvl="1" indent="0" algn="just">
              <a:lnSpc>
                <a:spcPct val="100000"/>
              </a:lnSpc>
              <a:spcBef>
                <a:spcPts val="1400"/>
              </a:spcBef>
              <a:buNone/>
            </a:pPr>
            <a:endParaRPr lang="en-US" sz="1900" dirty="0">
              <a:solidFill>
                <a:schemeClr val="accent3">
                  <a:lumMod val="25000"/>
                </a:schemeClr>
              </a:solidFill>
              <a:latin typeface="Abadi" panose="020B0604020104020204" pitchFamily="34" charset="0"/>
            </a:endParaRPr>
          </a:p>
          <a:p>
            <a:pPr marL="457200" lvl="1" indent="0" algn="just">
              <a:lnSpc>
                <a:spcPct val="100000"/>
              </a:lnSpc>
              <a:spcBef>
                <a:spcPts val="1400"/>
              </a:spcBef>
              <a:buNone/>
            </a:pPr>
            <a:r>
              <a:rPr lang="en-US" sz="1900" dirty="0">
                <a:solidFill>
                  <a:schemeClr val="accent3">
                    <a:lumMod val="25000"/>
                  </a:schemeClr>
                </a:solidFill>
                <a:latin typeface="Abadi" panose="020B0604020104020204" pitchFamily="34" charset="0"/>
              </a:rPr>
              <a:t> Decode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marL="457200" lvl="1" indent="0" algn="just">
              <a:lnSpc>
                <a:spcPct val="100000"/>
              </a:lnSpc>
              <a:spcBef>
                <a:spcPts val="1400"/>
              </a:spcBef>
              <a:buNone/>
            </a:pPr>
            <a:endParaRPr lang="en-US" sz="1900" dirty="0">
              <a:solidFill>
                <a:schemeClr val="accent3">
                  <a:lumMod val="25000"/>
                </a:schemeClr>
              </a:solidFill>
              <a:latin typeface="Abadi" panose="020B0604020104020204" pitchFamily="34" charset="0"/>
            </a:endParaRPr>
          </a:p>
          <a:p>
            <a:pPr marL="457200" lvl="1" indent="0" algn="just">
              <a:lnSpc>
                <a:spcPct val="100000"/>
              </a:lnSpc>
              <a:spcBef>
                <a:spcPts val="1400"/>
              </a:spcBef>
              <a:buNone/>
            </a:pPr>
            <a:r>
              <a:rPr lang="en-US" sz="1900" dirty="0">
                <a:solidFill>
                  <a:schemeClr val="accent3">
                    <a:lumMod val="25000"/>
                  </a:schemeClr>
                </a:solidFill>
                <a:latin typeface="Abadi" panose="020B0604020104020204" pitchFamily="34" charset="0"/>
              </a:rPr>
              <a:t> Clean the data , checked for missing values and fill in missing values where necessary.</a:t>
            </a:r>
          </a:p>
          <a:p>
            <a:pPr marL="457200" lvl="1" indent="0" algn="just">
              <a:lnSpc>
                <a:spcPct val="100000"/>
              </a:lnSpc>
              <a:spcBef>
                <a:spcPts val="1400"/>
              </a:spcBef>
              <a:buNone/>
            </a:pPr>
            <a:endParaRPr lang="en-US" sz="1900" dirty="0">
              <a:solidFill>
                <a:schemeClr val="accent3">
                  <a:lumMod val="25000"/>
                </a:schemeClr>
              </a:solidFill>
              <a:latin typeface="Abadi" panose="020B0604020104020204" pitchFamily="34" charset="0"/>
            </a:endParaRPr>
          </a:p>
          <a:p>
            <a:pPr marL="457200" lvl="1" indent="0" algn="just">
              <a:lnSpc>
                <a:spcPct val="100000"/>
              </a:lnSpc>
              <a:spcBef>
                <a:spcPts val="1400"/>
              </a:spcBef>
              <a:buNone/>
            </a:pPr>
            <a:r>
              <a:rPr lang="en-US" sz="1900" dirty="0">
                <a:solidFill>
                  <a:schemeClr val="accent3">
                    <a:lumMod val="25000"/>
                  </a:schemeClr>
                </a:solidFill>
                <a:latin typeface="Abadi" panose="020B0604020104020204" pitchFamily="34" charset="0"/>
              </a:rPr>
              <a:t>Perform web scraping from Wikipedia for Falcon 9 launch records with BeautifulSoup. </a:t>
            </a:r>
          </a:p>
          <a:p>
            <a:pPr marL="457200" lvl="1" indent="0" algn="just">
              <a:lnSpc>
                <a:spcPct val="100000"/>
              </a:lnSpc>
              <a:spcBef>
                <a:spcPts val="1400"/>
              </a:spcBef>
              <a:buNone/>
            </a:pPr>
            <a:endParaRPr lang="en-US" sz="1900" dirty="0">
              <a:solidFill>
                <a:schemeClr val="accent3">
                  <a:lumMod val="25000"/>
                </a:schemeClr>
              </a:solidFill>
              <a:latin typeface="Abadi" panose="020B0604020104020204" pitchFamily="34" charset="0"/>
            </a:endParaRPr>
          </a:p>
          <a:p>
            <a:pPr marL="457200" lvl="1" indent="0" algn="just">
              <a:lnSpc>
                <a:spcPct val="100000"/>
              </a:lnSpc>
              <a:spcBef>
                <a:spcPts val="1400"/>
              </a:spcBef>
              <a:buNone/>
            </a:pPr>
            <a:r>
              <a:rPr lang="en-US" sz="1900" dirty="0">
                <a:solidFill>
                  <a:schemeClr val="accent3">
                    <a:lumMod val="25000"/>
                  </a:schemeClr>
                </a:solidFill>
                <a:latin typeface="Abadi" panose="020B0604020104020204" pitchFamily="34" charset="0"/>
              </a:rPr>
              <a:t> Motive is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further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6DF582EE-60A6-BC65-AC58-4EB19D87C9B4}"/>
              </a:ext>
            </a:extLst>
          </p:cNvPr>
          <p:cNvSpPr/>
          <p:nvPr/>
        </p:nvSpPr>
        <p:spPr>
          <a:xfrm>
            <a:off x="1204332" y="1795346"/>
            <a:ext cx="8675648" cy="5490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rrow: Down 2">
            <a:extLst>
              <a:ext uri="{FF2B5EF4-FFF2-40B4-BE49-F238E27FC236}">
                <a16:creationId xmlns:a16="http://schemas.microsoft.com/office/drawing/2014/main" id="{99396EF1-8A0C-FFA4-33D5-F60B2D84CB3A}"/>
              </a:ext>
            </a:extLst>
          </p:cNvPr>
          <p:cNvSpPr/>
          <p:nvPr/>
        </p:nvSpPr>
        <p:spPr>
          <a:xfrm>
            <a:off x="4984595" y="2344395"/>
            <a:ext cx="312234" cy="398805"/>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8C8D0262-C923-9DF2-5FEF-4DE88DD12542}"/>
              </a:ext>
            </a:extLst>
          </p:cNvPr>
          <p:cNvSpPr/>
          <p:nvPr/>
        </p:nvSpPr>
        <p:spPr>
          <a:xfrm>
            <a:off x="920263" y="2743200"/>
            <a:ext cx="10068303" cy="8363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3E61B9AB-7EB6-47AC-9BAF-A7283A112C89}"/>
              </a:ext>
            </a:extLst>
          </p:cNvPr>
          <p:cNvSpPr/>
          <p:nvPr/>
        </p:nvSpPr>
        <p:spPr>
          <a:xfrm>
            <a:off x="4980878" y="3579541"/>
            <a:ext cx="312234" cy="398805"/>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7606D3B-D21B-EDA6-5506-C72F5ACD3EA8}"/>
              </a:ext>
            </a:extLst>
          </p:cNvPr>
          <p:cNvSpPr/>
          <p:nvPr/>
        </p:nvSpPr>
        <p:spPr>
          <a:xfrm>
            <a:off x="920263" y="3978346"/>
            <a:ext cx="9993176" cy="5490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FCC46476-0E94-B606-D87D-FEF1FC826FEE}"/>
              </a:ext>
            </a:extLst>
          </p:cNvPr>
          <p:cNvSpPr/>
          <p:nvPr/>
        </p:nvSpPr>
        <p:spPr>
          <a:xfrm>
            <a:off x="4984595" y="4564214"/>
            <a:ext cx="312234" cy="398805"/>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E3E7244-D68E-D2A1-217E-203B6D408C69}"/>
              </a:ext>
            </a:extLst>
          </p:cNvPr>
          <p:cNvSpPr/>
          <p:nvPr/>
        </p:nvSpPr>
        <p:spPr>
          <a:xfrm>
            <a:off x="882700" y="4944785"/>
            <a:ext cx="9993176" cy="5490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E53AA7E6-3295-65DF-F7C1-AF1B35CE6647}"/>
              </a:ext>
            </a:extLst>
          </p:cNvPr>
          <p:cNvSpPr/>
          <p:nvPr/>
        </p:nvSpPr>
        <p:spPr>
          <a:xfrm>
            <a:off x="5062653" y="5512419"/>
            <a:ext cx="312234" cy="398805"/>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9A30876A-55E8-B9CE-2B55-7B03E3FED613}"/>
              </a:ext>
            </a:extLst>
          </p:cNvPr>
          <p:cNvSpPr/>
          <p:nvPr/>
        </p:nvSpPr>
        <p:spPr>
          <a:xfrm>
            <a:off x="882700" y="5929809"/>
            <a:ext cx="10105865" cy="6804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030042" cy="4348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the get request to the SpaceX API to collect data, clean the requested data and perform some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https://github.com/shivaniiyer25/Capstone_Data_Science/blob/main/Spacex_Data_Collection%2001.ipynb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4C414CEE-3575-74C0-64EA-F1AA48E7B7E4}"/>
              </a:ext>
            </a:extLst>
          </p:cNvPr>
          <p:cNvPicPr>
            <a:picLocks noChangeAspect="1"/>
          </p:cNvPicPr>
          <p:nvPr/>
        </p:nvPicPr>
        <p:blipFill>
          <a:blip r:embed="rId4"/>
          <a:stretch>
            <a:fillRect/>
          </a:stretch>
        </p:blipFill>
        <p:spPr>
          <a:xfrm>
            <a:off x="5222373" y="1557480"/>
            <a:ext cx="6717167" cy="459133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Apply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Parse the table and convert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4"/>
              </a:rPr>
              <a:t>https://github.com/shivaniiyer25/Capstone_Data_Science/blob/main/SpaceX_Webscrapping.ipynb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8B2F95FA-A1E2-5DFD-87E0-80E5135817E6}"/>
              </a:ext>
            </a:extLst>
          </p:cNvPr>
          <p:cNvPicPr>
            <a:picLocks noChangeAspect="1"/>
          </p:cNvPicPr>
          <p:nvPr/>
        </p:nvPicPr>
        <p:blipFill>
          <a:blip r:embed="rId5"/>
          <a:stretch>
            <a:fillRect/>
          </a:stretch>
        </p:blipFill>
        <p:spPr>
          <a:xfrm>
            <a:off x="5735616" y="1289899"/>
            <a:ext cx="5359675" cy="487705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1489</TotalTime>
  <Words>1769</Words>
  <Application>Microsoft Office PowerPoint</Application>
  <PresentationFormat>Widescreen</PresentationFormat>
  <Paragraphs>212</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Shivani Iyer</cp:lastModifiedBy>
  <cp:revision>210</cp:revision>
  <dcterms:created xsi:type="dcterms:W3CDTF">2021-04-29T18:58:34Z</dcterms:created>
  <dcterms:modified xsi:type="dcterms:W3CDTF">2024-03-19T07:19:56Z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